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8" d="100"/>
          <a:sy n="18" d="100"/>
        </p:scale>
        <p:origin x="28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2022-06-23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2022-06-23</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94">
            <a:extLst>
              <a:ext uri="{FF2B5EF4-FFF2-40B4-BE49-F238E27FC236}">
                <a16:creationId xmlns:a16="http://schemas.microsoft.com/office/drawing/2014/main" id="{1498058F-17A1-04D5-994F-615E7CB22B1A}"/>
              </a:ext>
            </a:extLst>
          </p:cNvPr>
          <p:cNvSpPr txBox="1">
            <a:spLocks/>
          </p:cNvSpPr>
          <p:nvPr/>
        </p:nvSpPr>
        <p:spPr>
          <a:xfrm>
            <a:off x="1928374" y="3323488"/>
            <a:ext cx="26924875" cy="2343359"/>
          </a:xfrm>
          <a:prstGeom prst="rect">
            <a:avLst/>
          </a:prstGeom>
        </p:spPr>
        <p:txBody>
          <a:bodyPr anchor="ct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9000" b="1" dirty="0">
                <a:solidFill>
                  <a:srgbClr val="990033"/>
                </a:solidFill>
                <a:latin typeface="+mj-lt"/>
              </a:rPr>
              <a:t>Hybrid Stochastic Neuron circuit for inference and training</a:t>
            </a:r>
          </a:p>
        </p:txBody>
      </p:sp>
      <p:sp>
        <p:nvSpPr>
          <p:cNvPr id="10" name="Text Placeholder 293">
            <a:extLst>
              <a:ext uri="{FF2B5EF4-FFF2-40B4-BE49-F238E27FC236}">
                <a16:creationId xmlns:a16="http://schemas.microsoft.com/office/drawing/2014/main" id="{309BA484-4751-3A8F-E5E4-8AA432E44913}"/>
              </a:ext>
            </a:extLst>
          </p:cNvPr>
          <p:cNvSpPr txBox="1">
            <a:spLocks/>
          </p:cNvSpPr>
          <p:nvPr/>
        </p:nvSpPr>
        <p:spPr>
          <a:xfrm>
            <a:off x="4296231" y="5549605"/>
            <a:ext cx="22189163" cy="2514741"/>
          </a:xfrm>
          <a:prstGeom prst="rect">
            <a:avLst/>
          </a:prstGeom>
        </p:spPr>
        <p:txBody>
          <a:bodyP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6000" dirty="0">
                <a:solidFill>
                  <a:srgbClr val="990033"/>
                </a:solidFill>
              </a:rPr>
              <a:t>Sang-</a:t>
            </a:r>
            <a:r>
              <a:rPr lang="en-US" sz="6000" dirty="0" err="1">
                <a:solidFill>
                  <a:srgbClr val="990033"/>
                </a:solidFill>
              </a:rPr>
              <a:t>Gyun</a:t>
            </a:r>
            <a:r>
              <a:rPr lang="en-US" sz="6000" dirty="0">
                <a:solidFill>
                  <a:srgbClr val="990033"/>
                </a:solidFill>
              </a:rPr>
              <a:t> Gi, </a:t>
            </a:r>
            <a:r>
              <a:rPr lang="en-US" sz="6000" dirty="0" err="1">
                <a:solidFill>
                  <a:srgbClr val="990033"/>
                </a:solidFill>
              </a:rPr>
              <a:t>Dowon</a:t>
            </a:r>
            <a:r>
              <a:rPr lang="en-US" sz="6000" dirty="0">
                <a:solidFill>
                  <a:srgbClr val="990033"/>
                </a:solidFill>
              </a:rPr>
              <a:t> </a:t>
            </a:r>
            <a:r>
              <a:rPr lang="en-US" sz="6000" dirty="0" err="1">
                <a:solidFill>
                  <a:srgbClr val="990033"/>
                </a:solidFill>
              </a:rPr>
              <a:t>kim</a:t>
            </a:r>
            <a:r>
              <a:rPr lang="en-US" sz="6000" dirty="0">
                <a:solidFill>
                  <a:srgbClr val="990033"/>
                </a:solidFill>
              </a:rPr>
              <a:t>, </a:t>
            </a:r>
            <a:r>
              <a:rPr lang="en-US" sz="6000" dirty="0" err="1">
                <a:solidFill>
                  <a:srgbClr val="990033"/>
                </a:solidFill>
              </a:rPr>
              <a:t>Sunghoon</a:t>
            </a:r>
            <a:r>
              <a:rPr lang="en-US" sz="6000" dirty="0">
                <a:solidFill>
                  <a:srgbClr val="990033"/>
                </a:solidFill>
              </a:rPr>
              <a:t> </a:t>
            </a:r>
            <a:r>
              <a:rPr lang="en-US" sz="6000" dirty="0" err="1">
                <a:solidFill>
                  <a:srgbClr val="990033"/>
                </a:solidFill>
              </a:rPr>
              <a:t>cho</a:t>
            </a:r>
            <a:r>
              <a:rPr lang="en-US" sz="6000" dirty="0">
                <a:solidFill>
                  <a:srgbClr val="990033"/>
                </a:solidFill>
              </a:rPr>
              <a:t> and Byung-</a:t>
            </a:r>
            <a:r>
              <a:rPr lang="en-US" sz="6000" dirty="0" err="1">
                <a:solidFill>
                  <a:srgbClr val="990033"/>
                </a:solidFill>
              </a:rPr>
              <a:t>Geun</a:t>
            </a:r>
            <a:r>
              <a:rPr lang="en-US" sz="6000" dirty="0">
                <a:solidFill>
                  <a:srgbClr val="990033"/>
                </a:solidFill>
              </a:rPr>
              <a:t> Lee</a:t>
            </a:r>
          </a:p>
          <a:p>
            <a:pPr marL="0" indent="0" algn="ctr">
              <a:buNone/>
            </a:pPr>
            <a:r>
              <a:rPr lang="en-US" sz="6000" dirty="0" err="1">
                <a:solidFill>
                  <a:srgbClr val="990033"/>
                </a:solidFill>
              </a:rPr>
              <a:t>Gwangju</a:t>
            </a:r>
            <a:r>
              <a:rPr lang="en-US" sz="6000" dirty="0">
                <a:solidFill>
                  <a:srgbClr val="990033"/>
                </a:solidFill>
              </a:rPr>
              <a:t> Institute of Science and Technology, y2ksk2@gist.ac.kr</a:t>
            </a:r>
          </a:p>
        </p:txBody>
      </p:sp>
      <p:sp>
        <p:nvSpPr>
          <p:cNvPr id="12" name="Text Placeholder 243">
            <a:extLst>
              <a:ext uri="{FF2B5EF4-FFF2-40B4-BE49-F238E27FC236}">
                <a16:creationId xmlns:a16="http://schemas.microsoft.com/office/drawing/2014/main" id="{0D6D1BB2-7AAE-CEBA-8E67-3FCD10E53B2C}"/>
              </a:ext>
            </a:extLst>
          </p:cNvPr>
          <p:cNvSpPr txBox="1">
            <a:spLocks/>
          </p:cNvSpPr>
          <p:nvPr/>
        </p:nvSpPr>
        <p:spPr>
          <a:xfrm>
            <a:off x="1263650" y="8786102"/>
            <a:ext cx="13442950" cy="11292598"/>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4000" dirty="0">
                <a:solidFill>
                  <a:schemeClr val="tx1"/>
                </a:solidFill>
              </a:rPr>
              <a:t>Recently neuromorphic hardware has received significant attention as a new hardware architecture beyond the von Neumann’s computing system. Especially, </a:t>
            </a:r>
            <a:r>
              <a:rPr lang="en-US" altLang="ko-KR" sz="4000" dirty="0" err="1">
                <a:solidFill>
                  <a:schemeClr val="tx1"/>
                </a:solidFill>
              </a:rPr>
              <a:t>memrsitor</a:t>
            </a:r>
            <a:r>
              <a:rPr lang="en-US" altLang="ko-KR" sz="4000" dirty="0">
                <a:solidFill>
                  <a:schemeClr val="tx1"/>
                </a:solidFill>
              </a:rPr>
              <a:t> device is two-terminal and specialized for crossbar array, which produces high density and extreme low power to perform many multiply-summation in parallel in voltage/current domain. In previous work, the stochastic neuron (SN) is suggested to overcome the power and area efficiency of the neuromorphic hardware. However, the SN has a precision issue that a number of comparisons are required for increasing the precision of the SN. Besides the precision issue not only decrease the total throughput of the SN but also is limited to the transfer learning. The proposed HSN can mitigate the precision issue by using single-slope analog-to-digital converter (SS ADC) mode. In addition, the HSN can produce the derivative function of sigmoid, which is a key function for the back-propagation algorithm, as well as the activation function including  sigmoid and </a:t>
            </a:r>
            <a:r>
              <a:rPr lang="en-US" altLang="ko-KR" sz="4000" dirty="0" err="1">
                <a:solidFill>
                  <a:schemeClr val="tx1"/>
                </a:solidFill>
              </a:rPr>
              <a:t>ReLU</a:t>
            </a:r>
            <a:r>
              <a:rPr lang="en-US" altLang="ko-KR" sz="4000" dirty="0">
                <a:solidFill>
                  <a:schemeClr val="tx1"/>
                </a:solidFill>
              </a:rPr>
              <a:t>.</a:t>
            </a:r>
            <a:endParaRPr lang="ko-KR" altLang="ko-KR" sz="4000" dirty="0">
              <a:solidFill>
                <a:schemeClr val="tx1"/>
              </a:solidFill>
            </a:endParaRPr>
          </a:p>
        </p:txBody>
      </p:sp>
      <p:sp>
        <p:nvSpPr>
          <p:cNvPr id="13" name="Text Placeholder 244">
            <a:extLst>
              <a:ext uri="{FF2B5EF4-FFF2-40B4-BE49-F238E27FC236}">
                <a16:creationId xmlns:a16="http://schemas.microsoft.com/office/drawing/2014/main" id="{BB0A2FF6-0DA4-47E8-41F6-F42CC84F0FD8}"/>
              </a:ext>
            </a:extLst>
          </p:cNvPr>
          <p:cNvSpPr txBox="1">
            <a:spLocks/>
          </p:cNvSpPr>
          <p:nvPr/>
        </p:nvSpPr>
        <p:spPr>
          <a:xfrm>
            <a:off x="1262229" y="8165946"/>
            <a:ext cx="13446007" cy="863001"/>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6000" dirty="0">
                <a:solidFill>
                  <a:schemeClr val="bg1"/>
                </a:solidFill>
              </a:rPr>
              <a:t>INTRODUCTION</a:t>
            </a:r>
          </a:p>
        </p:txBody>
      </p:sp>
      <p:sp>
        <p:nvSpPr>
          <p:cNvPr id="14" name="Text Placeholder 243">
            <a:extLst>
              <a:ext uri="{FF2B5EF4-FFF2-40B4-BE49-F238E27FC236}">
                <a16:creationId xmlns:a16="http://schemas.microsoft.com/office/drawing/2014/main" id="{79EA0762-DDDF-D576-65DE-4061799FE714}"/>
              </a:ext>
            </a:extLst>
          </p:cNvPr>
          <p:cNvSpPr txBox="1">
            <a:spLocks/>
          </p:cNvSpPr>
          <p:nvPr/>
        </p:nvSpPr>
        <p:spPr>
          <a:xfrm>
            <a:off x="1263650" y="21204282"/>
            <a:ext cx="13442950" cy="19130918"/>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4000" b="1" dirty="0">
                <a:solidFill>
                  <a:schemeClr val="tx1"/>
                </a:solidFill>
              </a:rPr>
              <a:t>A. Hybrid Stochastic Neuron</a:t>
            </a:r>
          </a:p>
          <a:p>
            <a:pPr algn="just"/>
            <a:r>
              <a:rPr lang="en-US" altLang="ko-KR" sz="4000" dirty="0">
                <a:solidFill>
                  <a:schemeClr val="tx1"/>
                </a:solidFill>
              </a:rPr>
              <a:t> Fig. 1(a) shows hybrid stochastic neuron (HSN) which is designed to implement the mathematical model of neuron by a circuit, which contains current integrator and activation function. The continuous RC integrator is designed by switched capacitor circuit and integrates the current from the memristor. The activation function is implemented by using the stochastic characteristics of analog random signal (ARS). The timing diagram of HSN is shown in Fig. 1(b).</a:t>
            </a: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b="1" dirty="0">
              <a:solidFill>
                <a:schemeClr val="tx1"/>
              </a:solidFill>
            </a:endParaRPr>
          </a:p>
          <a:p>
            <a:pPr algn="just"/>
            <a:endParaRPr lang="en-US" altLang="ko-KR" sz="4000" b="1" dirty="0">
              <a:solidFill>
                <a:schemeClr val="tx1"/>
              </a:solidFill>
            </a:endParaRPr>
          </a:p>
          <a:p>
            <a:pPr algn="just"/>
            <a:endParaRPr lang="en-US" altLang="ko-KR" sz="4000" b="1" dirty="0">
              <a:solidFill>
                <a:schemeClr val="tx1"/>
              </a:solidFill>
            </a:endParaRPr>
          </a:p>
          <a:p>
            <a:pPr algn="just"/>
            <a:endParaRPr lang="en-US" altLang="ko-KR" sz="4000" b="1" dirty="0">
              <a:solidFill>
                <a:schemeClr val="tx1"/>
              </a:solidFill>
            </a:endParaRPr>
          </a:p>
          <a:p>
            <a:pPr algn="just"/>
            <a:endParaRPr lang="en-US" altLang="ko-KR" sz="4000" b="1"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r>
              <a:rPr lang="en-US" altLang="ko-KR" sz="4000" dirty="0">
                <a:solidFill>
                  <a:schemeClr val="tx1"/>
                </a:solidFill>
              </a:rPr>
              <a:t>Fig. 1 (a) Schematic of HSN (b) Timing diagram of HSN</a:t>
            </a:r>
          </a:p>
          <a:p>
            <a:pPr algn="just"/>
            <a:r>
              <a:rPr lang="en-US" altLang="ko-KR" sz="4000" dirty="0">
                <a:solidFill>
                  <a:schemeClr val="tx1"/>
                </a:solidFill>
              </a:rPr>
              <a:t>  The HSN has two sets of analog random signal generators (ARSG) and the comparators to produce the derivative of sigmoid function, which is a key function for the back-propagation algorithm. The HSN makes possible for the weight update computation of back-propagation algorithm to be implemented on a hardware.</a:t>
            </a:r>
          </a:p>
        </p:txBody>
      </p:sp>
      <p:sp>
        <p:nvSpPr>
          <p:cNvPr id="15" name="Text Placeholder 244">
            <a:extLst>
              <a:ext uri="{FF2B5EF4-FFF2-40B4-BE49-F238E27FC236}">
                <a16:creationId xmlns:a16="http://schemas.microsoft.com/office/drawing/2014/main" id="{7DEF212F-D6B4-2788-9243-13A26AF76AB2}"/>
              </a:ext>
            </a:extLst>
          </p:cNvPr>
          <p:cNvSpPr txBox="1">
            <a:spLocks/>
          </p:cNvSpPr>
          <p:nvPr/>
        </p:nvSpPr>
        <p:spPr>
          <a:xfrm>
            <a:off x="1262229" y="20450703"/>
            <a:ext cx="13446007" cy="75357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5000" dirty="0">
                <a:solidFill>
                  <a:schemeClr val="bg1"/>
                </a:solidFill>
              </a:rPr>
              <a:t>SYSTEM ARCHITECTURE</a:t>
            </a:r>
          </a:p>
        </p:txBody>
      </p:sp>
      <p:sp>
        <p:nvSpPr>
          <p:cNvPr id="17" name="Text Placeholder 243">
            <a:extLst>
              <a:ext uri="{FF2B5EF4-FFF2-40B4-BE49-F238E27FC236}">
                <a16:creationId xmlns:a16="http://schemas.microsoft.com/office/drawing/2014/main" id="{C080F38E-6005-3744-C869-DE70F6959EA3}"/>
              </a:ext>
            </a:extLst>
          </p:cNvPr>
          <p:cNvSpPr txBox="1">
            <a:spLocks/>
          </p:cNvSpPr>
          <p:nvPr/>
        </p:nvSpPr>
        <p:spPr>
          <a:xfrm>
            <a:off x="15151100" y="8165945"/>
            <a:ext cx="13462660" cy="13038335"/>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4000" b="1" dirty="0">
                <a:solidFill>
                  <a:schemeClr val="tx1"/>
                </a:solidFill>
              </a:rPr>
              <a:t>B. Learning with HSN</a:t>
            </a:r>
          </a:p>
          <a:p>
            <a:pPr algn="just"/>
            <a:r>
              <a:rPr lang="en-US" altLang="ko-KR" sz="4000" dirty="0">
                <a:solidFill>
                  <a:schemeClr val="tx1"/>
                </a:solidFill>
              </a:rPr>
              <a:t> HSN is used to implement both in-situ training and transfer learning. When operating for in situ learning, the HSN works as the stochastic neuron that produces the stochastic activation function. On the other hand, when operating of transfer learning, the HSN works as the SS ADC using analog ramp signal instead of ARS, as shown in Fig. 2.  </a:t>
            </a: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r>
              <a:rPr lang="en-US" altLang="ko-KR" sz="4000" dirty="0">
                <a:solidFill>
                  <a:schemeClr val="tx1"/>
                </a:solidFill>
              </a:rPr>
              <a:t>Fig.2 In situ training and transfer learning with HSN</a:t>
            </a:r>
            <a:endParaRPr lang="en-US" sz="4000" dirty="0">
              <a:solidFill>
                <a:schemeClr val="tx1"/>
              </a:solidFill>
            </a:endParaRPr>
          </a:p>
        </p:txBody>
      </p:sp>
      <p:sp>
        <p:nvSpPr>
          <p:cNvPr id="19" name="Text Placeholder 243">
            <a:extLst>
              <a:ext uri="{FF2B5EF4-FFF2-40B4-BE49-F238E27FC236}">
                <a16:creationId xmlns:a16="http://schemas.microsoft.com/office/drawing/2014/main" id="{DEA986D0-B266-6674-FAF2-3173FD89FB4D}"/>
              </a:ext>
            </a:extLst>
          </p:cNvPr>
          <p:cNvSpPr txBox="1">
            <a:spLocks/>
          </p:cNvSpPr>
          <p:nvPr/>
        </p:nvSpPr>
        <p:spPr>
          <a:xfrm>
            <a:off x="15131834" y="22517100"/>
            <a:ext cx="13481925" cy="17818099"/>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sz="4000" dirty="0">
                <a:solidFill>
                  <a:schemeClr val="tx1"/>
                </a:solidFill>
              </a:rPr>
              <a:t>   </a:t>
            </a: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r>
              <a:rPr lang="en-US" altLang="ko-KR" sz="4000" dirty="0">
                <a:solidFill>
                  <a:schemeClr val="tx1"/>
                </a:solidFill>
              </a:rPr>
              <a:t>Fig. 3 Chip measurement (Neuron output)</a:t>
            </a: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r>
              <a:rPr lang="en-US" altLang="ko-KR" sz="4000" dirty="0">
                <a:solidFill>
                  <a:schemeClr val="tx1"/>
                </a:solidFill>
              </a:rPr>
              <a:t>Table. 1 and Fig. 4. Chip Specification and Micrograph of chip </a:t>
            </a:r>
          </a:p>
          <a:p>
            <a:pPr algn="ctr"/>
            <a:r>
              <a:rPr lang="en-US" altLang="ko-KR" sz="4000" dirty="0">
                <a:solidFill>
                  <a:schemeClr val="tx1"/>
                </a:solidFill>
              </a:rPr>
              <a:t>REFERENCE</a:t>
            </a:r>
          </a:p>
          <a:p>
            <a:pPr algn="just"/>
            <a:r>
              <a:rPr lang="en-US" altLang="ko-KR" sz="4000" dirty="0">
                <a:solidFill>
                  <a:schemeClr val="tx1"/>
                </a:solidFill>
              </a:rPr>
              <a:t>[1] </a:t>
            </a:r>
            <a:r>
              <a:rPr lang="en-US" altLang="ko-KR" sz="4000" dirty="0" err="1">
                <a:solidFill>
                  <a:schemeClr val="tx1"/>
                </a:solidFill>
              </a:rPr>
              <a:t>Injune</a:t>
            </a:r>
            <a:r>
              <a:rPr lang="en-US" altLang="ko-KR" sz="4000" dirty="0">
                <a:solidFill>
                  <a:schemeClr val="tx1"/>
                </a:solidFill>
              </a:rPr>
              <a:t> Yeo, Sang-</a:t>
            </a:r>
            <a:r>
              <a:rPr lang="en-US" altLang="ko-KR" sz="4000" dirty="0" err="1">
                <a:solidFill>
                  <a:schemeClr val="tx1"/>
                </a:solidFill>
              </a:rPr>
              <a:t>gyun</a:t>
            </a:r>
            <a:r>
              <a:rPr lang="en-US" altLang="ko-KR" sz="4000" dirty="0">
                <a:solidFill>
                  <a:schemeClr val="tx1"/>
                </a:solidFill>
              </a:rPr>
              <a:t> </a:t>
            </a:r>
            <a:r>
              <a:rPr lang="en-US" altLang="ko-KR" sz="4000" dirty="0" err="1">
                <a:solidFill>
                  <a:schemeClr val="tx1"/>
                </a:solidFill>
              </a:rPr>
              <a:t>Gi</a:t>
            </a:r>
            <a:r>
              <a:rPr lang="en-US" altLang="ko-KR" sz="4000" dirty="0">
                <a:solidFill>
                  <a:schemeClr val="tx1"/>
                </a:solidFill>
              </a:rPr>
              <a:t>, and </a:t>
            </a:r>
            <a:r>
              <a:rPr lang="en-US" altLang="ko-KR" sz="4000" dirty="0" err="1">
                <a:solidFill>
                  <a:schemeClr val="tx1"/>
                </a:solidFill>
              </a:rPr>
              <a:t>Byung-geun</a:t>
            </a:r>
            <a:r>
              <a:rPr lang="en-US" altLang="ko-KR" sz="4000" dirty="0">
                <a:solidFill>
                  <a:schemeClr val="tx1"/>
                </a:solidFill>
              </a:rPr>
              <a:t> Lee, “Stochastic Implementation of the Activation Function for Artificial Neural Networks”, IEEE Biomedical Circuits and Systems Conference 2016, pp. 440-443, 2013.</a:t>
            </a:r>
          </a:p>
          <a:p>
            <a:pPr algn="ctr"/>
            <a:r>
              <a:rPr lang="en-US" altLang="ko-KR" sz="4000" dirty="0">
                <a:solidFill>
                  <a:schemeClr val="tx1"/>
                </a:solidFill>
              </a:rPr>
              <a:t>ACKNOWLEDGEMENT</a:t>
            </a:r>
          </a:p>
          <a:p>
            <a:pPr algn="just"/>
            <a:r>
              <a:rPr lang="en-US" altLang="ko-KR" sz="4000" dirty="0">
                <a:solidFill>
                  <a:schemeClr val="tx1"/>
                </a:solidFill>
              </a:rPr>
              <a:t>This paper is supported by IDEC.</a:t>
            </a:r>
          </a:p>
        </p:txBody>
      </p:sp>
      <p:sp>
        <p:nvSpPr>
          <p:cNvPr id="20" name="Text Placeholder 244">
            <a:extLst>
              <a:ext uri="{FF2B5EF4-FFF2-40B4-BE49-F238E27FC236}">
                <a16:creationId xmlns:a16="http://schemas.microsoft.com/office/drawing/2014/main" id="{F8532C63-6C6F-D717-FF0E-CF3593F464C0}"/>
              </a:ext>
            </a:extLst>
          </p:cNvPr>
          <p:cNvSpPr txBox="1">
            <a:spLocks/>
          </p:cNvSpPr>
          <p:nvPr/>
        </p:nvSpPr>
        <p:spPr>
          <a:xfrm>
            <a:off x="15131835" y="21765842"/>
            <a:ext cx="13484991" cy="75125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5000" dirty="0">
                <a:solidFill>
                  <a:schemeClr val="bg1"/>
                </a:solidFill>
              </a:rPr>
              <a:t>MEASUREMENT RESULTS AND SPECIFICATION</a:t>
            </a:r>
          </a:p>
        </p:txBody>
      </p:sp>
      <p:pic>
        <p:nvPicPr>
          <p:cNvPr id="25" name="그림 24">
            <a:extLst>
              <a:ext uri="{FF2B5EF4-FFF2-40B4-BE49-F238E27FC236}">
                <a16:creationId xmlns:a16="http://schemas.microsoft.com/office/drawing/2014/main" id="{0EC3EBAC-AA0D-6046-3E4F-CBB292BA3992}"/>
              </a:ext>
            </a:extLst>
          </p:cNvPr>
          <p:cNvPicPr>
            <a:picLocks noChangeAspect="1"/>
          </p:cNvPicPr>
          <p:nvPr/>
        </p:nvPicPr>
        <p:blipFill>
          <a:blip r:embed="rId2"/>
          <a:stretch>
            <a:fillRect/>
          </a:stretch>
        </p:blipFill>
        <p:spPr>
          <a:xfrm>
            <a:off x="1262229" y="5328819"/>
            <a:ext cx="2598571" cy="2582629"/>
          </a:xfrm>
          <a:prstGeom prst="rect">
            <a:avLst/>
          </a:prstGeom>
        </p:spPr>
      </p:pic>
      <p:pic>
        <p:nvPicPr>
          <p:cNvPr id="30" name="그림 29">
            <a:extLst>
              <a:ext uri="{FF2B5EF4-FFF2-40B4-BE49-F238E27FC236}">
                <a16:creationId xmlns:a16="http://schemas.microsoft.com/office/drawing/2014/main" id="{9600166A-8F6E-FD47-2124-79D56513A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440" y="26887921"/>
            <a:ext cx="11617370" cy="9015845"/>
          </a:xfrm>
          <a:prstGeom prst="rect">
            <a:avLst/>
          </a:prstGeom>
        </p:spPr>
      </p:pic>
      <p:pic>
        <p:nvPicPr>
          <p:cNvPr id="31" name="그림 30">
            <a:extLst>
              <a:ext uri="{FF2B5EF4-FFF2-40B4-BE49-F238E27FC236}">
                <a16:creationId xmlns:a16="http://schemas.microsoft.com/office/drawing/2014/main" id="{267F9C09-28AA-19E2-9C73-4428D9B66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8535" y="13026883"/>
            <a:ext cx="12062320" cy="7051817"/>
          </a:xfrm>
          <a:prstGeom prst="rect">
            <a:avLst/>
          </a:prstGeom>
        </p:spPr>
      </p:pic>
      <p:pic>
        <p:nvPicPr>
          <p:cNvPr id="33" name="그림 32">
            <a:extLst>
              <a:ext uri="{FF2B5EF4-FFF2-40B4-BE49-F238E27FC236}">
                <a16:creationId xmlns:a16="http://schemas.microsoft.com/office/drawing/2014/main" id="{69D95C8E-AFEC-CD17-CB44-4A953301C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3920" y="22658758"/>
            <a:ext cx="10779233" cy="6286500"/>
          </a:xfrm>
          <a:prstGeom prst="rect">
            <a:avLst/>
          </a:prstGeom>
        </p:spPr>
      </p:pic>
      <p:pic>
        <p:nvPicPr>
          <p:cNvPr id="3" name="그림 2">
            <a:extLst>
              <a:ext uri="{FF2B5EF4-FFF2-40B4-BE49-F238E27FC236}">
                <a16:creationId xmlns:a16="http://schemas.microsoft.com/office/drawing/2014/main" id="{EE9A0E07-699C-CBF9-A5C7-AB422EE24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8187" y="30444141"/>
            <a:ext cx="12808485" cy="4905760"/>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528</Words>
  <Application>Microsoft Office PowerPoint</Application>
  <PresentationFormat>사용자 지정</PresentationFormat>
  <Paragraphs>68</Paragraphs>
  <Slides>1</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vt:i4>
      </vt:variant>
    </vt:vector>
  </HeadingPairs>
  <TitlesOfParts>
    <vt:vector size="5" baseType="lpstr">
      <vt:lpstr>Arial</vt:lpstr>
      <vt:lpstr>Calibri</vt:lpstr>
      <vt:lpstr>Calibri Light</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y2ksk2@naver.com</cp:lastModifiedBy>
  <cp:revision>9</cp:revision>
  <dcterms:created xsi:type="dcterms:W3CDTF">2018-03-08T06:02:33Z</dcterms:created>
  <dcterms:modified xsi:type="dcterms:W3CDTF">2022-06-23T09:49:55Z</dcterms:modified>
</cp:coreProperties>
</file>